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  <p:sldId id="263" r:id="rId6"/>
    <p:sldId id="264" r:id="rId7"/>
    <p:sldId id="265" r:id="rId8"/>
    <p:sldId id="266" r:id="rId9"/>
    <p:sldId id="267" r:id="rId10"/>
    <p:sldId id="269" r:id="rId11"/>
    <p:sldId id="271" r:id="rId12"/>
    <p:sldId id="261" r:id="rId13"/>
    <p:sldId id="273" r:id="rId14"/>
    <p:sldId id="272" r:id="rId15"/>
    <p:sldId id="276" r:id="rId16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лавие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22" name="Подзаглавие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bg-BG" smtClean="0"/>
              <a:t>Щракнете за редакция стил подзагл. обр.</a:t>
            </a:r>
            <a:endParaRPr lang="en-US"/>
          </a:p>
        </p:txBody>
      </p:sp>
      <p:sp>
        <p:nvSpPr>
          <p:cNvPr id="6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BAC8DA-2394-4943-8CEB-D2B833A2D7D2}" type="datetimeFigureOut">
              <a:rPr lang="bg-BG"/>
              <a:pPr>
                <a:defRPr/>
              </a:pPr>
              <a:t>29.5.2015 г.</a:t>
            </a:fld>
            <a:endParaRPr lang="bg-BG"/>
          </a:p>
        </p:txBody>
      </p:sp>
      <p:sp>
        <p:nvSpPr>
          <p:cNvPr id="7" name="Контейнер за долния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/>
          </a:p>
        </p:txBody>
      </p:sp>
      <p:sp>
        <p:nvSpPr>
          <p:cNvPr id="8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96CC34-8FB4-4DC8-A9DD-46E035261DF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516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F8B7A-0014-40BA-9686-D137D9F94FCE}" type="datetimeFigureOut">
              <a:rPr lang="bg-BG"/>
              <a:pPr>
                <a:defRPr/>
              </a:pPr>
              <a:t>29.5.2015 г.</a:t>
            </a:fld>
            <a:endParaRPr lang="bg-BG"/>
          </a:p>
        </p:txBody>
      </p:sp>
      <p:sp>
        <p:nvSpPr>
          <p:cNvPr id="5" name="Контейнер за долния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81E0B-482A-4435-8ACC-DBDA0B19CBF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1845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D89BB-D639-41B2-A815-C8308ACE5D54}" type="datetimeFigureOut">
              <a:rPr lang="bg-BG"/>
              <a:pPr>
                <a:defRPr/>
              </a:pPr>
              <a:t>29.5.2015 г.</a:t>
            </a:fld>
            <a:endParaRPr lang="bg-BG"/>
          </a:p>
        </p:txBody>
      </p:sp>
      <p:sp>
        <p:nvSpPr>
          <p:cNvPr id="5" name="Контейнер за долния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A7440-8F9F-4E8E-ACDB-968CC058CAE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959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39AB0-9761-44F3-8739-11E9E3161BFC}" type="datetimeFigureOut">
              <a:rPr lang="bg-BG"/>
              <a:pPr>
                <a:defRPr/>
              </a:pPr>
              <a:t>29.5.2015 г.</a:t>
            </a:fld>
            <a:endParaRPr lang="bg-BG"/>
          </a:p>
        </p:txBody>
      </p:sp>
      <p:sp>
        <p:nvSpPr>
          <p:cNvPr id="5" name="Контейнер за долния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0E8C-904B-48F0-AA87-2BA4774A591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9794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авоъгъл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8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585EE9-78E4-4EF5-88A3-1CF278E076EB}" type="datetimeFigureOut">
              <a:rPr lang="bg-BG"/>
              <a:pPr>
                <a:defRPr/>
              </a:pPr>
              <a:t>29.5.2015 г.</a:t>
            </a:fld>
            <a:endParaRPr lang="bg-BG"/>
          </a:p>
        </p:txBody>
      </p:sp>
      <p:sp>
        <p:nvSpPr>
          <p:cNvPr id="9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/>
          </a:p>
        </p:txBody>
      </p:sp>
      <p:sp>
        <p:nvSpPr>
          <p:cNvPr id="10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6B4293-80AC-4EDA-9DD1-FE071CDE559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9729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Контейнер за 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12465-1090-4CE6-A7DD-B37A7B118B02}" type="datetimeFigureOut">
              <a:rPr lang="bg-BG"/>
              <a:pPr>
                <a:defRPr/>
              </a:pPr>
              <a:t>29.5.2015 г.</a:t>
            </a:fld>
            <a:endParaRPr lang="bg-BG"/>
          </a:p>
        </p:txBody>
      </p:sp>
      <p:sp>
        <p:nvSpPr>
          <p:cNvPr id="6" name="Контейнер за долния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95BE7-5570-4F8C-8B4E-B74572597BE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8504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17A5A6-1B5C-4424-A1F7-96B1689072CB}" type="datetimeFigureOut">
              <a:rPr lang="bg-BG"/>
              <a:pPr>
                <a:defRPr/>
              </a:pPr>
              <a:t>29.5.2015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AD8FD1-1C36-4B86-8236-BB8A9CF3FD5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2704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EDB41-69D7-4F78-AB48-41D024BD841A}" type="datetimeFigureOut">
              <a:rPr lang="bg-BG"/>
              <a:pPr>
                <a:defRPr/>
              </a:pPr>
              <a:t>29.5.2015 г.</a:t>
            </a:fld>
            <a:endParaRPr lang="bg-BG"/>
          </a:p>
        </p:txBody>
      </p:sp>
      <p:sp>
        <p:nvSpPr>
          <p:cNvPr id="4" name="Контейнер за долния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Контейнер за номер на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19C9-6632-4EE3-872D-EDE33E97445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4896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авоъгъл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E02CF3-A020-48B8-8FA9-B000E0B30417}" type="datetimeFigureOut">
              <a:rPr lang="bg-BG"/>
              <a:pPr>
                <a:defRPr/>
              </a:pPr>
              <a:t>29.5.2015 г.</a:t>
            </a:fld>
            <a:endParaRPr lang="bg-BG"/>
          </a:p>
        </p:txBody>
      </p:sp>
      <p:sp>
        <p:nvSpPr>
          <p:cNvPr id="5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41B202-3CC2-416A-AA45-22EB7A6970B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3327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5F6069-9ACA-47B6-88DD-C18F057B32EA}" type="datetimeFigureOut">
              <a:rPr lang="bg-BG"/>
              <a:pPr>
                <a:defRPr/>
              </a:pPr>
              <a:t>29.5.2015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A2C4B7-BF05-4B1A-A673-5FEDCB96F8D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9848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ъгъл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схема: проце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схема: проце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bg-BG" noProof="0" smtClean="0"/>
              <a:t>Щракнете върху иконата, за да добавите картина</a:t>
            </a:r>
            <a:endParaRPr lang="en-US" noProof="0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8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A80F39-C31E-433E-9FBB-9392A209503C}" type="datetimeFigureOut">
              <a:rPr lang="bg-BG"/>
              <a:pPr>
                <a:defRPr/>
              </a:pPr>
              <a:t>29.5.2015 г.</a:t>
            </a:fld>
            <a:endParaRPr lang="bg-BG"/>
          </a:p>
        </p:txBody>
      </p:sp>
      <p:sp>
        <p:nvSpPr>
          <p:cNvPr id="9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/>
          </a:p>
        </p:txBody>
      </p:sp>
      <p:sp>
        <p:nvSpPr>
          <p:cNvPr id="10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1F19DC-2A05-4DD6-8A5E-F2ED1FBA390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6457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гмент от кръ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ъстен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авоъгъл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Контейнер за заглавие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1033" name="Текстов контейне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smtClean="0"/>
          </a:p>
        </p:txBody>
      </p:sp>
      <p:sp>
        <p:nvSpPr>
          <p:cNvPr id="24" name="Контейнер за 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F227288-9D28-48C3-B253-1DB33671D774}" type="datetimeFigureOut">
              <a:rPr lang="bg-BG"/>
              <a:pPr>
                <a:defRPr/>
              </a:pPr>
              <a:t>29.5.2015 г.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184F0BF-E0E5-4F1C-9DC0-89D3F220B2B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15" name="Правоъгъл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5" r:id="rId5"/>
    <p:sldLayoutId id="2147483680" r:id="rId6"/>
    <p:sldLayoutId id="2147483686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Картина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132856"/>
            <a:ext cx="5834063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38" y="115888"/>
            <a:ext cx="16430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Картина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-6350"/>
            <a:ext cx="120491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063625" y="1196752"/>
            <a:ext cx="7940675" cy="86409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Как да работим за всички заедно с всички. </a:t>
            </a: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(Как да въвличаме хората?)</a:t>
            </a:r>
            <a:endParaRPr lang="bg-BG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38" y="115888"/>
            <a:ext cx="16430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Картина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-6350"/>
            <a:ext cx="120491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2"/>
          <p:cNvSpPr txBox="1">
            <a:spLocks/>
          </p:cNvSpPr>
          <p:nvPr/>
        </p:nvSpPr>
        <p:spPr bwMode="auto">
          <a:xfrm>
            <a:off x="1276350" y="1935163"/>
            <a:ext cx="7727950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114300"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2800" b="1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400">
                <a:solidFill>
                  <a:srgbClr val="320E04"/>
                </a:solidFill>
              </a:rPr>
              <a:t>Трябва  да убедим хората от, че помагайки на организацията, те ще </a:t>
            </a:r>
            <a:r>
              <a:rPr lang="ru-RU" sz="2400">
                <a:solidFill>
                  <a:srgbClr val="FF0000"/>
                </a:solidFill>
              </a:rPr>
              <a:t>ДОПРИНАСЯТ</a:t>
            </a:r>
            <a:r>
              <a:rPr lang="ru-RU" sz="2400">
                <a:solidFill>
                  <a:srgbClr val="320E04"/>
                </a:solidFill>
              </a:rPr>
              <a:t> за разрешаването на </a:t>
            </a:r>
            <a:r>
              <a:rPr lang="ru-RU" sz="2400">
                <a:solidFill>
                  <a:srgbClr val="FF0000"/>
                </a:solidFill>
              </a:rPr>
              <a:t>ОБЩОЗНАЧИМ ПРОБЛЕМ</a:t>
            </a:r>
            <a:r>
              <a:rPr lang="ru-RU" sz="2400">
                <a:solidFill>
                  <a:srgbClr val="320E04"/>
                </a:solidFill>
              </a:rPr>
              <a:t>, чието </a:t>
            </a:r>
            <a:r>
              <a:rPr lang="ru-RU" sz="2400">
                <a:solidFill>
                  <a:srgbClr val="FF0000"/>
                </a:solidFill>
              </a:rPr>
              <a:t>РЕШЕНИЕ</a:t>
            </a:r>
            <a:r>
              <a:rPr lang="ru-RU" sz="2400">
                <a:solidFill>
                  <a:srgbClr val="320E04"/>
                </a:solidFill>
              </a:rPr>
              <a:t> в </a:t>
            </a:r>
            <a:r>
              <a:rPr lang="ru-RU" sz="2400">
                <a:solidFill>
                  <a:srgbClr val="FF0000"/>
                </a:solidFill>
              </a:rPr>
              <a:t>ДЪЛГОСРОЧЕН ПЛАН </a:t>
            </a:r>
            <a:r>
              <a:rPr lang="ru-RU" sz="2400">
                <a:solidFill>
                  <a:srgbClr val="320E04"/>
                </a:solidFill>
              </a:rPr>
              <a:t>ще работи за това да направим </a:t>
            </a:r>
            <a:r>
              <a:rPr lang="ru-RU" sz="2400">
                <a:solidFill>
                  <a:srgbClr val="FF0000"/>
                </a:solidFill>
              </a:rPr>
              <a:t>ЗАЕДНО</a:t>
            </a:r>
            <a:r>
              <a:rPr lang="ru-RU" sz="2400">
                <a:solidFill>
                  <a:srgbClr val="320E04"/>
                </a:solidFill>
              </a:rPr>
              <a:t> нашата общност (квартал, град, страна) едно по-добро за място </a:t>
            </a:r>
            <a:r>
              <a:rPr lang="ru-RU" sz="2400">
                <a:solidFill>
                  <a:srgbClr val="FF0000"/>
                </a:solidFill>
              </a:rPr>
              <a:t>ВСИЧКИ </a:t>
            </a:r>
            <a:r>
              <a:rPr lang="ru-RU" sz="2400">
                <a:solidFill>
                  <a:srgbClr val="320E04"/>
                </a:solidFill>
              </a:rPr>
              <a:t>(хора, бизнес, местна власт).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ru-RU" sz="2800">
              <a:solidFill>
                <a:srgbClr val="320E04"/>
              </a:solidFill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1296988" y="981075"/>
            <a:ext cx="7529512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Какво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може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да ни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помогне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за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въвличането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на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хората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в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работата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по проекта?</a:t>
            </a:r>
            <a:endParaRPr lang="bg-BG" sz="2800" b="1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38" y="115888"/>
            <a:ext cx="16430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Картина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-6350"/>
            <a:ext cx="120491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авоъгълник 5"/>
          <p:cNvSpPr/>
          <p:nvPr/>
        </p:nvSpPr>
        <p:spPr>
          <a:xfrm>
            <a:off x="1508125" y="2462213"/>
            <a:ext cx="7527925" cy="38465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Процес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на </a:t>
            </a:r>
            <a:r>
              <a:rPr lang="ru-RU" sz="24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въвличане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на </a:t>
            </a:r>
            <a:r>
              <a:rPr lang="ru-RU" sz="24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местната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общност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:</a:t>
            </a:r>
          </a:p>
          <a:p>
            <a:pPr marL="1143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marL="4572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Информиране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4572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4572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Консултиране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4572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4572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Участие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във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вземането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на решение</a:t>
            </a:r>
          </a:p>
          <a:p>
            <a:pPr marL="4572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4572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Участие в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изпълнението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Правоъгълник 7"/>
          <p:cNvSpPr/>
          <p:nvPr/>
        </p:nvSpPr>
        <p:spPr>
          <a:xfrm>
            <a:off x="1476375" y="1341438"/>
            <a:ext cx="75279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Какво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може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да ни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помогне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за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въвличането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на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хората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в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работата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по проекта?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38" y="115888"/>
            <a:ext cx="16430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Картина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-6350"/>
            <a:ext cx="120491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авоъгълник 5"/>
          <p:cNvSpPr/>
          <p:nvPr/>
        </p:nvSpPr>
        <p:spPr>
          <a:xfrm>
            <a:off x="1508125" y="2543175"/>
            <a:ext cx="7527925" cy="34782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Разказвайте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за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организацията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и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инициативата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на </a:t>
            </a:r>
            <a:r>
              <a:rPr lang="ru-RU" sz="2400" u="sng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достъпен</a:t>
            </a:r>
            <a:r>
              <a:rPr lang="ru-RU" sz="2400" u="sng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и </a:t>
            </a:r>
            <a:r>
              <a:rPr lang="ru-RU" sz="2400" u="sng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разбираем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за </a:t>
            </a:r>
            <a:r>
              <a:rPr lang="ru-RU" sz="2400" u="sng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всички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език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Когато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представяте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инициативата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си,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говорете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за </a:t>
            </a:r>
            <a:r>
              <a:rPr lang="ru-RU" sz="2400" u="sng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мечтата</a:t>
            </a:r>
            <a:r>
              <a:rPr lang="ru-RU" sz="2400" u="sng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си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, а не за проекта.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bg-BG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Понякога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не е важна </a:t>
            </a:r>
            <a:r>
              <a:rPr lang="ru-RU" sz="2400" u="sng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исторята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, а е важно </a:t>
            </a:r>
            <a:r>
              <a:rPr lang="ru-RU" sz="2400" u="sng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кой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я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разказва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Правоъгълник 7"/>
          <p:cNvSpPr/>
          <p:nvPr/>
        </p:nvSpPr>
        <p:spPr>
          <a:xfrm>
            <a:off x="1476375" y="1341438"/>
            <a:ext cx="75279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Какво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може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да ни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помогне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за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въвличането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на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хората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в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работата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по проекта?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38" y="115888"/>
            <a:ext cx="16430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Картина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-6350"/>
            <a:ext cx="120491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авоъгълник 5"/>
          <p:cNvSpPr/>
          <p:nvPr/>
        </p:nvSpPr>
        <p:spPr>
          <a:xfrm>
            <a:off x="1508125" y="2543175"/>
            <a:ext cx="7527925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Помислете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кои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групите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,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които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u="sng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пряко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ще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бъдат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повлияни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от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изпълнението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на проекта.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Помислете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кои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групите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,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които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u="sng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косвено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ще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бъдат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повлияни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от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изпълнението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на проекта.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Помислете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кои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важните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за вас хора и как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може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да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стигнете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до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тях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Правоъгълник 7"/>
          <p:cNvSpPr/>
          <p:nvPr/>
        </p:nvSpPr>
        <p:spPr>
          <a:xfrm>
            <a:off x="1476375" y="1341438"/>
            <a:ext cx="75279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Какво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може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да ни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помогне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за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въвличането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на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хората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в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работата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по проекта?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38" y="115888"/>
            <a:ext cx="16430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Картина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-6350"/>
            <a:ext cx="120491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авоъгълник 5"/>
          <p:cNvSpPr/>
          <p:nvPr/>
        </p:nvSpPr>
        <p:spPr>
          <a:xfrm>
            <a:off x="1508125" y="2543175"/>
            <a:ext cx="7527925" cy="3108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Не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чакайте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хората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да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дойдат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при вас -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вие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отидете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при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хората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Когато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представяте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инициативата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акцентирайте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върху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ползите за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цялата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местна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общност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, а не само за ползите на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конкретната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целева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група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Питайте,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преди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да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помагате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.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Правоъгълник 7"/>
          <p:cNvSpPr/>
          <p:nvPr/>
        </p:nvSpPr>
        <p:spPr>
          <a:xfrm>
            <a:off x="1476375" y="1341438"/>
            <a:ext cx="75279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Какво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може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да ни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помогне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за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въвличането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на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хората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в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работата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по проекта?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Картина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708275"/>
            <a:ext cx="5834063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38" y="115888"/>
            <a:ext cx="16430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2" name="Картина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-6350"/>
            <a:ext cx="120491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063625" y="1484784"/>
            <a:ext cx="7940675" cy="208121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/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bg-BG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Георги Цветков, </a:t>
            </a:r>
            <a:r>
              <a:rPr lang="bg-BG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Български дарителски форум</a:t>
            </a:r>
            <a:r>
              <a:rPr lang="en-US" sz="3600" b="1" dirty="0">
                <a:solidFill>
                  <a:schemeClr val="tx1"/>
                </a:solidFill>
              </a:rPr>
              <a:t/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/>
            </a:r>
            <a:br>
              <a:rPr lang="ru-RU" sz="3600" b="1" dirty="0">
                <a:solidFill>
                  <a:schemeClr val="tx1"/>
                </a:solidFill>
              </a:rPr>
            </a:br>
            <a:endParaRPr lang="bg-BG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04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38" y="115888"/>
            <a:ext cx="16430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Картина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-6350"/>
            <a:ext cx="120491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авоъгълник 5"/>
          <p:cNvSpPr/>
          <p:nvPr/>
        </p:nvSpPr>
        <p:spPr>
          <a:xfrm>
            <a:off x="1476375" y="1341438"/>
            <a:ext cx="7527925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Коя е нашата местна общност?</a:t>
            </a:r>
          </a:p>
        </p:txBody>
      </p:sp>
      <p:sp>
        <p:nvSpPr>
          <p:cNvPr id="7" name="Правоъгълник 6"/>
          <p:cNvSpPr/>
          <p:nvPr/>
        </p:nvSpPr>
        <p:spPr>
          <a:xfrm>
            <a:off x="1501775" y="2276475"/>
            <a:ext cx="7502525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Какво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е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мястото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, в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което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живеем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?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Какви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спецификите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на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нашето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място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?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Какви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хората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, с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които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живеем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?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38" y="115888"/>
            <a:ext cx="16430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Картина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-6350"/>
            <a:ext cx="120491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авоъгълник 5"/>
          <p:cNvSpPr/>
          <p:nvPr/>
        </p:nvSpPr>
        <p:spPr>
          <a:xfrm>
            <a:off x="1476375" y="1341438"/>
            <a:ext cx="7527925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Коя е нашата местна общност?</a:t>
            </a:r>
          </a:p>
        </p:txBody>
      </p:sp>
      <p:sp>
        <p:nvSpPr>
          <p:cNvPr id="7" name="Правоъгълник 6"/>
          <p:cNvSpPr/>
          <p:nvPr/>
        </p:nvSpPr>
        <p:spPr>
          <a:xfrm>
            <a:off x="1501775" y="2276475"/>
            <a:ext cx="7502525" cy="30480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Кои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основните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формални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и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неформални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групи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в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нашата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общност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?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Какви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техните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интереси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?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Какви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техните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проблеми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?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Какви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техните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мечти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?</a:t>
            </a:r>
            <a:endParaRPr lang="bg-BG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38" y="115888"/>
            <a:ext cx="16430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Картина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-6350"/>
            <a:ext cx="120491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авоъгълник 5"/>
          <p:cNvSpPr/>
          <p:nvPr/>
        </p:nvSpPr>
        <p:spPr>
          <a:xfrm>
            <a:off x="1476375" y="1341438"/>
            <a:ext cx="7527925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Кои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сме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ние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–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каква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е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нашата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организация?</a:t>
            </a:r>
            <a:endParaRPr lang="bg-BG" sz="2800" b="1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Правоъгълник 6"/>
          <p:cNvSpPr/>
          <p:nvPr/>
        </p:nvSpPr>
        <p:spPr>
          <a:xfrm>
            <a:off x="1490663" y="2276475"/>
            <a:ext cx="682625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Какво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се стремим да постигнем?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Защо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го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правим?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Какво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правим, за да постигнем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това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?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го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правим?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Кои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нашите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принципи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?</a:t>
            </a:r>
            <a:endParaRPr lang="bg-BG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38" y="115888"/>
            <a:ext cx="16430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Картина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-6350"/>
            <a:ext cx="120491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авоъгълник 5"/>
          <p:cNvSpPr/>
          <p:nvPr/>
        </p:nvSpPr>
        <p:spPr>
          <a:xfrm>
            <a:off x="1476375" y="1341438"/>
            <a:ext cx="7527925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Задайте се следните въпроси</a:t>
            </a:r>
          </a:p>
        </p:txBody>
      </p:sp>
      <p:sp>
        <p:nvSpPr>
          <p:cNvPr id="7" name="Правоъгълник 6"/>
          <p:cNvSpPr/>
          <p:nvPr/>
        </p:nvSpPr>
        <p:spPr>
          <a:xfrm>
            <a:off x="1490663" y="2276475"/>
            <a:ext cx="7402512" cy="41560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Какво е мястото на организацията в нашата местна общност?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bg-BG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Каква е ролята на организацията в нашата местна общност?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bg-BG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 какво може да помогне организацията на нашата местна общност?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bg-BG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 какво може местна общност да помогне на нашата организация?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4"/>
          <p:cNvSpPr>
            <a:spLocks noChangeArrowheads="1"/>
          </p:cNvSpPr>
          <p:nvPr/>
        </p:nvSpPr>
        <p:spPr bwMode="auto">
          <a:xfrm rot="10800000">
            <a:off x="2700338" y="2997200"/>
            <a:ext cx="4392612" cy="36004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>
              <a:latin typeface="Corbel" pitchFamily="34" charset="0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995738" y="2492375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bg-BG" sz="2400" b="1">
                <a:solidFill>
                  <a:schemeClr val="tx2"/>
                </a:solidFill>
                <a:latin typeface="Arial" pitchFamily="34" charset="0"/>
              </a:rPr>
              <a:t>ЗАКОНИ</a:t>
            </a:r>
            <a:endParaRPr lang="en-GB" sz="2400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 rot="-3460767">
            <a:off x="5303043" y="4472782"/>
            <a:ext cx="2544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bg-BG" sz="2400" b="1">
                <a:solidFill>
                  <a:schemeClr val="tx2"/>
                </a:solidFill>
                <a:latin typeface="Arial" pitchFamily="34" charset="0"/>
              </a:rPr>
              <a:t>ИНСТИТУЦИИ</a:t>
            </a:r>
            <a:endParaRPr lang="en-GB" sz="2400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 rot="3292670">
            <a:off x="2255837" y="4424363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bg-BG" sz="2400" b="1">
                <a:solidFill>
                  <a:schemeClr val="tx2"/>
                </a:solidFill>
                <a:latin typeface="Arial" pitchFamily="34" charset="0"/>
              </a:rPr>
              <a:t>РЕСУРСИ</a:t>
            </a:r>
            <a:endParaRPr lang="en-GB" sz="2400" b="1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0"/>
            <a:ext cx="7937500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авоъгълник 9"/>
          <p:cNvSpPr/>
          <p:nvPr/>
        </p:nvSpPr>
        <p:spPr>
          <a:xfrm>
            <a:off x="1476375" y="1341438"/>
            <a:ext cx="7527925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Какво е нашето ежедневие?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4"/>
          <p:cNvSpPr>
            <a:spLocks noChangeArrowheads="1"/>
          </p:cNvSpPr>
          <p:nvPr/>
        </p:nvSpPr>
        <p:spPr bwMode="auto">
          <a:xfrm>
            <a:off x="2700338" y="2349500"/>
            <a:ext cx="4392612" cy="360045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>
              <a:latin typeface="Corbel" pitchFamily="34" charset="0"/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3924300" y="5995988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bg-BG" sz="2400" b="1">
                <a:solidFill>
                  <a:srgbClr val="6600CC"/>
                </a:solidFill>
                <a:latin typeface="Arial" pitchFamily="34" charset="0"/>
              </a:rPr>
              <a:t>ПРАВИЛА</a:t>
            </a:r>
            <a:endParaRPr lang="en-GB" sz="2400" b="1">
              <a:solidFill>
                <a:srgbClr val="6600CC"/>
              </a:solidFill>
              <a:latin typeface="Arial" pitchFamily="34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 rot="-3658876">
            <a:off x="2568575" y="3632201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bg-BG" sz="2400" b="1">
                <a:solidFill>
                  <a:srgbClr val="6600CC"/>
                </a:solidFill>
                <a:latin typeface="Arial" pitchFamily="34" charset="0"/>
              </a:rPr>
              <a:t>КУЛТУРА</a:t>
            </a:r>
            <a:endParaRPr lang="en-GB" sz="2400" b="1">
              <a:solidFill>
                <a:srgbClr val="6600CC"/>
              </a:solidFill>
              <a:latin typeface="Arial" pitchFamily="34" charset="0"/>
            </a:endParaRP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 rot="3584922">
            <a:off x="5280025" y="3703638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bg-BG" sz="2400" b="1">
                <a:solidFill>
                  <a:srgbClr val="6600CC"/>
                </a:solidFill>
                <a:latin typeface="Arial" pitchFamily="34" charset="0"/>
              </a:rPr>
              <a:t>ПРАКТИКИ</a:t>
            </a:r>
            <a:endParaRPr lang="en-GB" sz="2400" b="1">
              <a:solidFill>
                <a:srgbClr val="6600CC"/>
              </a:solidFill>
              <a:latin typeface="Arial" pitchFamily="34" charset="0"/>
            </a:endParaRPr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0"/>
            <a:ext cx="7937500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авоъгълник 8"/>
          <p:cNvSpPr/>
          <p:nvPr/>
        </p:nvSpPr>
        <p:spPr>
          <a:xfrm>
            <a:off x="1476375" y="1341438"/>
            <a:ext cx="7527925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Какво е нашето ежедневие?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5"/>
          <p:cNvSpPr>
            <a:spLocks noChangeArrowheads="1"/>
          </p:cNvSpPr>
          <p:nvPr/>
        </p:nvSpPr>
        <p:spPr bwMode="auto">
          <a:xfrm>
            <a:off x="2700338" y="2349500"/>
            <a:ext cx="4392612" cy="360045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>
              <a:latin typeface="Corbel" pitchFamily="34" charset="0"/>
            </a:endParaRPr>
          </a:p>
        </p:txBody>
      </p:sp>
      <p:sp>
        <p:nvSpPr>
          <p:cNvPr id="15363" name="AutoShape 6"/>
          <p:cNvSpPr>
            <a:spLocks noChangeArrowheads="1"/>
          </p:cNvSpPr>
          <p:nvPr/>
        </p:nvSpPr>
        <p:spPr bwMode="auto">
          <a:xfrm rot="10800000">
            <a:off x="2700338" y="2997200"/>
            <a:ext cx="4392612" cy="36004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>
              <a:latin typeface="Corbel" pitchFamily="34" charset="0"/>
            </a:endParaRPr>
          </a:p>
        </p:txBody>
      </p:sp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3851275" y="2636838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bg-BG" sz="2400" b="1">
                <a:solidFill>
                  <a:schemeClr val="tx2"/>
                </a:solidFill>
                <a:latin typeface="Arial" pitchFamily="34" charset="0"/>
              </a:rPr>
              <a:t>ЗАКОНИ</a:t>
            </a:r>
            <a:endParaRPr lang="en-GB" sz="2400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5365" name="Text Box 9"/>
          <p:cNvSpPr txBox="1">
            <a:spLocks noChangeArrowheads="1"/>
          </p:cNvSpPr>
          <p:nvPr/>
        </p:nvSpPr>
        <p:spPr bwMode="auto">
          <a:xfrm rot="-3460767">
            <a:off x="4896644" y="4760119"/>
            <a:ext cx="2544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bg-BG" sz="2400" b="1">
                <a:solidFill>
                  <a:schemeClr val="tx2"/>
                </a:solidFill>
                <a:latin typeface="Arial" pitchFamily="34" charset="0"/>
              </a:rPr>
              <a:t>ИНСТИТУЦИИ</a:t>
            </a:r>
            <a:endParaRPr lang="en-GB" sz="2400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 rot="3292670">
            <a:off x="2759075" y="4856163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bg-BG" sz="2400" b="1">
                <a:solidFill>
                  <a:schemeClr val="tx2"/>
                </a:solidFill>
                <a:latin typeface="Arial" pitchFamily="34" charset="0"/>
              </a:rPr>
              <a:t>РЕСУРСИ</a:t>
            </a:r>
            <a:endParaRPr lang="en-GB" sz="2400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5367" name="Text Box 11"/>
          <p:cNvSpPr txBox="1">
            <a:spLocks noChangeArrowheads="1"/>
          </p:cNvSpPr>
          <p:nvPr/>
        </p:nvSpPr>
        <p:spPr bwMode="auto">
          <a:xfrm>
            <a:off x="3924300" y="5780088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bg-BG" sz="2400" b="1">
                <a:solidFill>
                  <a:srgbClr val="6600CC"/>
                </a:solidFill>
                <a:latin typeface="Arial" pitchFamily="34" charset="0"/>
              </a:rPr>
              <a:t>ПРАВИЛА</a:t>
            </a:r>
            <a:endParaRPr lang="en-GB" sz="2400" b="1">
              <a:solidFill>
                <a:srgbClr val="6600CC"/>
              </a:solidFill>
              <a:latin typeface="Arial" pitchFamily="34" charset="0"/>
            </a:endParaRPr>
          </a:p>
        </p:txBody>
      </p:sp>
      <p:sp>
        <p:nvSpPr>
          <p:cNvPr id="15368" name="Text Box 12"/>
          <p:cNvSpPr txBox="1">
            <a:spLocks noChangeArrowheads="1"/>
          </p:cNvSpPr>
          <p:nvPr/>
        </p:nvSpPr>
        <p:spPr bwMode="auto">
          <a:xfrm rot="-3901860">
            <a:off x="2687637" y="3271838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bg-BG" sz="2400" b="1">
                <a:solidFill>
                  <a:srgbClr val="6600CC"/>
                </a:solidFill>
                <a:latin typeface="Arial" pitchFamily="34" charset="0"/>
              </a:rPr>
              <a:t>КУЛТУРА</a:t>
            </a:r>
            <a:endParaRPr lang="en-GB" sz="2400" b="1">
              <a:solidFill>
                <a:srgbClr val="6600CC"/>
              </a:solidFill>
              <a:latin typeface="Arial" pitchFamily="34" charset="0"/>
            </a:endParaRPr>
          </a:p>
        </p:txBody>
      </p:sp>
      <p:sp>
        <p:nvSpPr>
          <p:cNvPr id="15369" name="Text Box 13"/>
          <p:cNvSpPr txBox="1">
            <a:spLocks noChangeArrowheads="1"/>
          </p:cNvSpPr>
          <p:nvPr/>
        </p:nvSpPr>
        <p:spPr bwMode="auto">
          <a:xfrm rot="3656723">
            <a:off x="5135562" y="3200401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bg-BG" sz="2400" b="1">
                <a:solidFill>
                  <a:srgbClr val="6600CC"/>
                </a:solidFill>
                <a:latin typeface="Arial" pitchFamily="34" charset="0"/>
              </a:rPr>
              <a:t>ПРАКТИКИ</a:t>
            </a:r>
            <a:endParaRPr lang="en-GB" sz="2400" b="1">
              <a:solidFill>
                <a:srgbClr val="6600CC"/>
              </a:solidFill>
              <a:latin typeface="Arial" pitchFamily="34" charset="0"/>
            </a:endParaRPr>
          </a:p>
        </p:txBody>
      </p:sp>
      <p:pic>
        <p:nvPicPr>
          <p:cNvPr id="153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0"/>
            <a:ext cx="7937500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авоъгълник 12"/>
          <p:cNvSpPr/>
          <p:nvPr/>
        </p:nvSpPr>
        <p:spPr>
          <a:xfrm>
            <a:off x="1476375" y="1341438"/>
            <a:ext cx="7527925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Какво е нашето ежедневие?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38" y="115888"/>
            <a:ext cx="16430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Картина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-6350"/>
            <a:ext cx="120491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авоъгълник 5"/>
          <p:cNvSpPr/>
          <p:nvPr/>
        </p:nvSpPr>
        <p:spPr>
          <a:xfrm>
            <a:off x="1476375" y="1341438"/>
            <a:ext cx="7527925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Каква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е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нашата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проектна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идея?</a:t>
            </a:r>
            <a:endParaRPr lang="bg-BG" sz="2800" b="1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Правоъгълник 6"/>
          <p:cNvSpPr/>
          <p:nvPr/>
        </p:nvSpPr>
        <p:spPr>
          <a:xfrm>
            <a:off x="1490663" y="2276475"/>
            <a:ext cx="7402512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Какъв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е проблема, с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който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искаме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да се справим?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Кои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възможните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решения?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Кое е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решението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,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което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предлагаме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ние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?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Какъв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ще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е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ефекта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за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целевата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група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?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Какъв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ще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е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ефекта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за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цялата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местна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общност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uga">
  <a:themeElements>
    <a:clrScheme name="Слънцестоен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лънцестоен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лънцестоен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Duga</Template>
  <TotalTime>12</TotalTime>
  <Words>493</Words>
  <Application>Microsoft Office PowerPoint</Application>
  <PresentationFormat>On-screen Show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Duga</vt:lpstr>
      <vt:lpstr>Как да работим за всички заедно с всички.  (Как да въвличаме хората?)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Георги Цветков, Български дарителски форум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да работим за всички заедно с всички.  (Как да въвличаме хората?)</dc:title>
  <dc:creator>Georgi</dc:creator>
  <cp:lastModifiedBy>User</cp:lastModifiedBy>
  <cp:revision>5</cp:revision>
  <dcterms:created xsi:type="dcterms:W3CDTF">2015-05-29T06:23:58Z</dcterms:created>
  <dcterms:modified xsi:type="dcterms:W3CDTF">2015-05-29T13:32:56Z</dcterms:modified>
</cp:coreProperties>
</file>